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3"/>
    <p:sldId id="287" r:id="rId4"/>
    <p:sldId id="263" r:id="rId5"/>
    <p:sldId id="290" r:id="rId6"/>
    <p:sldId id="288" r:id="rId7"/>
    <p:sldId id="293" r:id="rId8"/>
    <p:sldId id="294" r:id="rId9"/>
    <p:sldId id="295" r:id="rId10"/>
    <p:sldId id="338" r:id="rId11"/>
    <p:sldId id="347" r:id="rId12"/>
    <p:sldId id="296" r:id="rId13"/>
    <p:sldId id="297" r:id="rId14"/>
    <p:sldId id="276" r:id="rId15"/>
    <p:sldId id="332" r:id="rId16"/>
    <p:sldId id="273" r:id="rId17"/>
    <p:sldId id="260" r:id="rId18"/>
    <p:sldId id="304" r:id="rId19"/>
    <p:sldId id="274" r:id="rId20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8" autoAdjust="0"/>
  </p:normalViewPr>
  <p:slideViewPr>
    <p:cSldViewPr>
      <p:cViewPr varScale="1">
        <p:scale>
          <a:sx n="129" d="100"/>
          <a:sy n="129" d="100"/>
        </p:scale>
        <p:origin x="546" y="126"/>
      </p:cViewPr>
      <p:guideLst>
        <p:guide orient="horz" pos="1805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5F6B-4369-4C53-AC6D-43AEF88F9290}" type="datetime1">
              <a:rPr lang="zh-CN" altLang="en-US"/>
            </a:fld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758D-37C7-4B28-B6D6-7D238B015258}" type="slidenum">
              <a:rPr lang="zh-CN" altLang="en-US"/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37942-F97F-47A8-8181-E123E2EEAB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6094-0E0E-4FAD-962A-A051E9E68E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file:///F:\&#12298;&#28165;&#24179;&#20048;%20&#26449;&#23621;&#12299;&#20844;&#24320;&#35838;&#25945;&#26696;&#26032;\&#12298;&#28165;&#24179;&#20048;%20&#26449;&#23621;&#12299;&#23435;%20&#36763;&#24323;&#30142;%20&#21535;&#35829;&#65306;&#26472;&#38055;&#23431;.mp3" TargetMode="External"/><Relationship Id="rId2" Type="http://schemas.openxmlformats.org/officeDocument/2006/relationships/audio" Target="file:///F:\&#12298;&#28165;&#24179;&#20048;%20&#26449;&#23621;&#12299;&#20844;&#24320;&#35838;&#25945;&#26696;&#26032;\&#12298;&#28165;&#24179;&#20048;%20&#26449;&#23621;&#12299;&#23435;%20&#36763;&#24323;&#30142;%20&#21535;&#35829;&#65306;&#26472;&#38055;&#23431;.mp3" TargetMode="Externa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6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6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6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F:\&#12298;&#28165;&#24179;&#20048;%20&#26449;&#23621;&#12299;&#20844;&#24320;&#35838;&#25945;&#26696;&#26032;\&#20110;&#31179;&#29831;%20-%20&#39640;&#23665;&#27969;&#27700;.mp3" TargetMode="External"/><Relationship Id="rId2" Type="http://schemas.openxmlformats.org/officeDocument/2006/relationships/audio" Target="file:///F:\&#12298;&#28165;&#24179;&#20048;%20&#26449;&#23621;&#12299;&#20844;&#24320;&#35838;&#25945;&#26696;&#26032;\&#20110;&#31179;&#29831;%20-%20&#39640;&#23665;&#27969;&#27700;.mp3" TargetMode="Externa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file:///I:\&#12298;&#28165;&#24179;&#20048;%20&#26449;&#23621;&#12299;&#20844;&#24320;&#35838;&#25945;&#26696;&#26032;\&#26519;&#28023;-&#29749;&#29750;&#35821;.mp3" TargetMode="External"/><Relationship Id="rId1" Type="http://schemas.openxmlformats.org/officeDocument/2006/relationships/audio" Target="file:///I:\&#12298;&#28165;&#24179;&#20048;%20&#26449;&#23621;&#12299;&#20844;&#24320;&#35838;&#25945;&#26696;&#26032;\&#26519;&#28023;-&#29749;&#29750;&#35821;.mp3" TargetMode="Externa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41.png"/><Relationship Id="rId15" Type="http://schemas.openxmlformats.org/officeDocument/2006/relationships/image" Target="../media/image40.png"/><Relationship Id="rId14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37.emf"/><Relationship Id="rId11" Type="http://schemas.openxmlformats.org/officeDocument/2006/relationships/image" Target="../media/image36.emf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6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pic>
        <p:nvPicPr>
          <p:cNvPr id="4" name="《清平乐 村居》宋 辛弃疾 吟诵：杨钧宇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85480" y="45593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8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8"/>
            <a:ext cx="9144000" cy="5684363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95736" y="841276"/>
            <a:ext cx="5338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0C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rPr>
              <a:t>茅檐低小，溪上青青草。</a:t>
            </a:r>
            <a:endParaRPr lang="zh-CN" altLang="en-US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4" name="动作按钮: 后退或前一项 3">
            <a:hlinkClick r:id="rId2" action="ppaction://hlinksldjump" highlightClick="1"/>
          </p:cNvPr>
          <p:cNvSpPr/>
          <p:nvPr/>
        </p:nvSpPr>
        <p:spPr>
          <a:xfrm>
            <a:off x="8532440" y="5089748"/>
            <a:ext cx="432048" cy="432048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8"/>
            <a:ext cx="9144000" cy="5684363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75656" y="841276"/>
            <a:ext cx="6806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3600" b="1" dirty="0">
                <a:solidFill>
                  <a:srgbClr val="000C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rPr>
              <a:t>醉里吴音相媚好，白发谁家翁媪。</a:t>
            </a: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4" name="动作按钮: 后退或前一项 3">
            <a:hlinkClick r:id="rId2" action="ppaction://hlinksldjump" highlightClick="1"/>
          </p:cNvPr>
          <p:cNvSpPr/>
          <p:nvPr/>
        </p:nvSpPr>
        <p:spPr>
          <a:xfrm>
            <a:off x="8532440" y="5089748"/>
            <a:ext cx="432048" cy="432048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75740" y="2051685"/>
            <a:ext cx="6963410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吴音：指江西上饶地区的方言。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相媚好：彼此之间关系亲密地在聊天。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翁媪：老夫妇。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3485" y="768985"/>
            <a:ext cx="936625" cy="7924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1910" y="768985"/>
            <a:ext cx="504190" cy="720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20560" y="768985"/>
            <a:ext cx="1007745" cy="720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3485" y="913130"/>
            <a:ext cx="936625" cy="5041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20110" y="913130"/>
            <a:ext cx="1367790" cy="5041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92315" y="841375"/>
            <a:ext cx="1151890" cy="6477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8"/>
            <a:ext cx="9144000" cy="56843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59832" y="841276"/>
            <a:ext cx="3396615" cy="228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3600" b="1" dirty="0">
                <a:solidFill>
                  <a:srgbClr val="000C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rPr>
              <a:t>大儿锄豆溪东</a:t>
            </a:r>
            <a:r>
              <a:rPr lang="zh-CN" altLang="zh-CN" sz="3600" b="1" dirty="0" smtClean="0">
                <a:solidFill>
                  <a:srgbClr val="000C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rPr>
              <a:t>，</a:t>
            </a:r>
            <a:endParaRPr lang="en-US" altLang="zh-CN" sz="3600" b="1" dirty="0" smtClean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000C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rPr>
              <a:t>中儿正织鸡笼；</a:t>
            </a:r>
            <a:endParaRPr lang="zh-CN" altLang="en-US" sz="3600" b="1" dirty="0" smtClean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zh-CN" altLang="zh-CN" sz="3600" b="1" dirty="0">
                <a:solidFill>
                  <a:srgbClr val="000C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rPr>
              <a:t>最喜小儿无赖，</a:t>
            </a: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zh-CN" altLang="zh-CN" sz="3600" b="1" dirty="0">
                <a:solidFill>
                  <a:srgbClr val="000C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rPr>
              <a:t>溪头卧剥莲蓬。</a:t>
            </a: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4" name="动作按钮: 后退或前一项 3">
            <a:hlinkClick r:id="rId2" action="ppaction://hlinksldjump" highlightClick="1"/>
          </p:cNvPr>
          <p:cNvSpPr/>
          <p:nvPr/>
        </p:nvSpPr>
        <p:spPr>
          <a:xfrm>
            <a:off x="8532440" y="5089748"/>
            <a:ext cx="432048" cy="432048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8"/>
            <a:ext cx="9144000" cy="56843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97380"/>
            <a:ext cx="8229600" cy="1637665"/>
          </a:xfrm>
        </p:spPr>
        <p:txBody>
          <a:bodyPr>
            <a:normAutofit fontScale="90000"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清平乐 村居</a:t>
            </a:r>
            <a:b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(宋 辛弃疾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b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茅檐低小，</a:t>
            </a:r>
            <a:b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溪上青青草。</a:t>
            </a:r>
            <a:b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醉里吴音相媚好，          </a:t>
            </a:r>
            <a:b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白发谁家翁媪。</a:t>
            </a:r>
            <a:b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b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大儿锄豆溪东，</a:t>
            </a:r>
            <a:b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中儿正织鸡笼。</a:t>
            </a:r>
            <a:b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最喜小儿无赖，                </a:t>
            </a:r>
            <a:b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溪头卧剥莲蓬。</a:t>
            </a:r>
            <a:endParaRPr lang="zh-CN" altLang="en-US" sz="3600"/>
          </a:p>
        </p:txBody>
      </p:sp>
      <p:pic>
        <p:nvPicPr>
          <p:cNvPr id="3" name="于秋璇 - 高山流水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964805" y="4935855"/>
            <a:ext cx="42545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332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3923928" y="1489348"/>
            <a:ext cx="4608512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hlinkClick r:id="rId4" action="ppaction://hlinksldjump"/>
          </p:cNvPr>
          <p:cNvSpPr/>
          <p:nvPr/>
        </p:nvSpPr>
        <p:spPr>
          <a:xfrm>
            <a:off x="5940152" y="4225652"/>
            <a:ext cx="2232248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hlinkClick r:id="rId5" action="ppaction://hlinksldjump"/>
          </p:cNvPr>
          <p:cNvSpPr/>
          <p:nvPr/>
        </p:nvSpPr>
        <p:spPr>
          <a:xfrm>
            <a:off x="-71566" y="374938"/>
            <a:ext cx="410445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hlinkClick r:id="rId6" action="ppaction://hlinksldjump"/>
          </p:cNvPr>
          <p:cNvSpPr/>
          <p:nvPr/>
        </p:nvSpPr>
        <p:spPr>
          <a:xfrm>
            <a:off x="3851920" y="2929508"/>
            <a:ext cx="3456384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>
            <a:hlinkClick r:id="rId7" action="ppaction://hlinksldjump"/>
          </p:cNvPr>
          <p:cNvSpPr/>
          <p:nvPr/>
        </p:nvSpPr>
        <p:spPr>
          <a:xfrm>
            <a:off x="0" y="4380865"/>
            <a:ext cx="4032885" cy="12242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31595" y="2857500"/>
            <a:ext cx="2807970" cy="1368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9"/>
          <p:cNvGraphicFramePr>
            <a:graphicFrameLocks noChangeAspect="1"/>
          </p:cNvGraphicFramePr>
          <p:nvPr/>
        </p:nvGraphicFramePr>
        <p:xfrm>
          <a:off x="476250" y="481236"/>
          <a:ext cx="3233985" cy="4429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照片" r:id="rId1" imgW="3762375" imgH="4791075" progId="">
                  <p:embed/>
                </p:oleObj>
              </mc:Choice>
              <mc:Fallback>
                <p:oleObj name="Photo Editor 照片" r:id="rId1" imgW="3762375" imgH="4791075" progId="">
                  <p:embed/>
                  <p:pic>
                    <p:nvPicPr>
                      <p:cNvPr id="0" name="Object 9" descr="image2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6250" y="481236"/>
                        <a:ext cx="3233985" cy="44296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5" name="组合 5"/>
          <p:cNvGrpSpPr/>
          <p:nvPr/>
        </p:nvGrpSpPr>
        <p:grpSpPr bwMode="auto">
          <a:xfrm>
            <a:off x="0" y="5222081"/>
            <a:ext cx="9144000" cy="492919"/>
            <a:chOff x="-10204" y="3958431"/>
            <a:chExt cx="9154205" cy="1218987"/>
          </a:xfrm>
        </p:grpSpPr>
        <p:sp>
          <p:nvSpPr>
            <p:cNvPr id="7" name="任意多边形 6"/>
            <p:cNvSpPr/>
            <p:nvPr/>
          </p:nvSpPr>
          <p:spPr>
            <a:xfrm>
              <a:off x="7499105" y="4794644"/>
              <a:ext cx="1644896" cy="370996"/>
            </a:xfrm>
            <a:custGeom>
              <a:avLst/>
              <a:gdLst/>
              <a:ahLst/>
              <a:cxnLst/>
              <a:rect l="l" t="t" r="r" b="b"/>
              <a:pathLst>
                <a:path w="1645477" h="370905">
                  <a:moveTo>
                    <a:pt x="970899" y="199"/>
                  </a:moveTo>
                  <a:cubicBezTo>
                    <a:pt x="1209862" y="-3874"/>
                    <a:pt x="1430536" y="55132"/>
                    <a:pt x="1645477" y="133993"/>
                  </a:cubicBezTo>
                  <a:lnTo>
                    <a:pt x="1645477" y="370905"/>
                  </a:lnTo>
                  <a:lnTo>
                    <a:pt x="0" y="370905"/>
                  </a:lnTo>
                  <a:cubicBezTo>
                    <a:pt x="364917" y="102685"/>
                    <a:pt x="681335" y="5133"/>
                    <a:pt x="970899" y="199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-10204" y="4723978"/>
              <a:ext cx="1237248" cy="441662"/>
            </a:xfrm>
            <a:custGeom>
              <a:avLst/>
              <a:gdLst/>
              <a:ahLst/>
              <a:cxnLst/>
              <a:rect l="l" t="t" r="r" b="b"/>
              <a:pathLst>
                <a:path w="1237637" h="440820">
                  <a:moveTo>
                    <a:pt x="268594" y="236"/>
                  </a:moveTo>
                  <a:cubicBezTo>
                    <a:pt x="620344" y="-9180"/>
                    <a:pt x="919715" y="265178"/>
                    <a:pt x="1237637" y="440820"/>
                  </a:cubicBezTo>
                  <a:lnTo>
                    <a:pt x="0" y="440820"/>
                  </a:lnTo>
                  <a:lnTo>
                    <a:pt x="0" y="64515"/>
                  </a:lnTo>
                  <a:cubicBezTo>
                    <a:pt x="93143" y="21872"/>
                    <a:pt x="182440" y="2543"/>
                    <a:pt x="268594" y="236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6229674" y="4394204"/>
              <a:ext cx="2043009" cy="780270"/>
            </a:xfrm>
            <a:custGeom>
              <a:avLst/>
              <a:gdLst/>
              <a:ahLst/>
              <a:cxnLst/>
              <a:rect l="l" t="t" r="r" b="b"/>
              <a:pathLst>
                <a:path w="2042035" h="780862">
                  <a:moveTo>
                    <a:pt x="875710" y="404"/>
                  </a:moveTo>
                  <a:cubicBezTo>
                    <a:pt x="1299239" y="-16173"/>
                    <a:pt x="1657932" y="480894"/>
                    <a:pt x="2042035" y="780862"/>
                  </a:cubicBezTo>
                  <a:lnTo>
                    <a:pt x="0" y="780862"/>
                  </a:lnTo>
                  <a:cubicBezTo>
                    <a:pt x="329781" y="215399"/>
                    <a:pt x="615027" y="10607"/>
                    <a:pt x="875710" y="404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66578" y="4550259"/>
              <a:ext cx="2520983" cy="615381"/>
            </a:xfrm>
            <a:custGeom>
              <a:avLst/>
              <a:gdLst/>
              <a:ahLst/>
              <a:cxnLst/>
              <a:rect l="l" t="t" r="r" b="b"/>
              <a:pathLst>
                <a:path w="1703601" h="427496">
                  <a:moveTo>
                    <a:pt x="734558" y="229"/>
                  </a:moveTo>
                  <a:cubicBezTo>
                    <a:pt x="1086308" y="-8902"/>
                    <a:pt x="1385679" y="257163"/>
                    <a:pt x="1703601" y="427496"/>
                  </a:cubicBezTo>
                  <a:lnTo>
                    <a:pt x="0" y="427496"/>
                  </a:lnTo>
                  <a:cubicBezTo>
                    <a:pt x="276087" y="118352"/>
                    <a:pt x="515481" y="5916"/>
                    <a:pt x="734558" y="229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948176" y="3958431"/>
              <a:ext cx="5195726" cy="1218987"/>
            </a:xfrm>
            <a:custGeom>
              <a:avLst/>
              <a:gdLst/>
              <a:ahLst/>
              <a:cxnLst/>
              <a:rect l="l" t="t" r="r" b="b"/>
              <a:pathLst>
                <a:path w="5194939" h="1218987">
                  <a:moveTo>
                    <a:pt x="2297375" y="790"/>
                  </a:moveTo>
                  <a:cubicBezTo>
                    <a:pt x="3345429" y="-26415"/>
                    <a:pt x="4258807" y="653964"/>
                    <a:pt x="5194939" y="1218987"/>
                  </a:cubicBezTo>
                  <a:lnTo>
                    <a:pt x="0" y="1218987"/>
                  </a:lnTo>
                  <a:cubicBezTo>
                    <a:pt x="853825" y="345557"/>
                    <a:pt x="1604990" y="18763"/>
                    <a:pt x="2297375" y="790"/>
                  </a:cubicBezTo>
                  <a:close/>
                </a:path>
              </a:pathLst>
            </a:custGeom>
            <a:solidFill>
              <a:srgbClr val="99E5B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4222750" y="551815"/>
            <a:ext cx="4641850" cy="4429760"/>
          </a:xfrm>
          <a:prstGeom prst="rect">
            <a:avLst/>
          </a:prstGeom>
          <a:solidFill>
            <a:schemeClr val="bg2"/>
          </a:solidFill>
          <a:ln w="127000">
            <a:solidFill>
              <a:srgbClr val="262626"/>
            </a:solidFill>
            <a:beve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dirty="0" smtClean="0">
              <a:latin typeface="幼圆" pitchFamily="49" charset="-122"/>
              <a:ea typeface="幼圆" pitchFamily="49" charset="-122"/>
            </a:endParaRPr>
          </a:p>
          <a:p>
            <a:pPr eaLnBrk="1" hangingPunct="1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你知道么？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800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多年前，辛弃疾力主抗金北伐，并提出有关方略，均未被采纳，而且受到了议和派的排斥和打击，被贬江西上饶地区，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志不得伸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想到在沦陷区度日如年的老百姓，再看到眼前的一家五口，作者真的觉得眼前的画面太美了，太富有诗意了。</a:t>
            </a:r>
            <a:b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32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dobe 黑体 Std R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513715" y="553085"/>
            <a:ext cx="3622675" cy="4787265"/>
          </a:xfrm>
          <a:prstGeom prst="rect">
            <a:avLst/>
          </a:prstGeom>
          <a:solidFill>
            <a:schemeClr val="bg1"/>
          </a:solidFill>
          <a:ln w="63500">
            <a:solidFill>
              <a:srgbClr val="231815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 dirty="0" smtClean="0">
                <a:solidFill>
                  <a:srgbClr val="23181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dirty="0" smtClean="0">
                <a:solidFill>
                  <a:srgbClr val="23181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让</a:t>
            </a:r>
            <a:r>
              <a:rPr lang="zh-CN" altLang="en-US" sz="2800" dirty="0">
                <a:solidFill>
                  <a:srgbClr val="23181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耕者有其</a:t>
            </a:r>
            <a:r>
              <a:rPr lang="zh-CN" altLang="en-US" sz="2800" dirty="0" smtClean="0">
                <a:solidFill>
                  <a:srgbClr val="23181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田，居</a:t>
            </a:r>
            <a:r>
              <a:rPr lang="zh-CN" altLang="en-US" sz="2800" dirty="0">
                <a:solidFill>
                  <a:srgbClr val="23181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者有其屋，让老者有所养，勤者有所闲，这是辛弃疾一直主张抗金收复失地的目的呀！看到这样理想的村居生活，他的千言万语化作了这首只有</a:t>
            </a:r>
            <a:r>
              <a:rPr lang="en-US" altLang="zh-CN" sz="2800" dirty="0">
                <a:solidFill>
                  <a:srgbClr val="23181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46</a:t>
            </a:r>
            <a:r>
              <a:rPr lang="zh-CN" altLang="en-US" sz="2800" dirty="0">
                <a:solidFill>
                  <a:srgbClr val="23181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个字的词，让我们再次跟随着诗人来醉上一回吧！</a:t>
            </a:r>
            <a:endParaRPr lang="zh-CN" altLang="en-US" sz="2800" dirty="0">
              <a:solidFill>
                <a:srgbClr val="231815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0" name="Picture 7" descr="HB9~3I6VP@D`)1VWN0UK5AR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80" y="473075"/>
            <a:ext cx="3982720" cy="49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3859530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</a:rPr>
              <a:t>小贴士：只有把人物的神态、动作、语言写具体，你的想象才会更加生动精彩。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594360" y="254635"/>
            <a:ext cx="8012430" cy="3058795"/>
          </a:xfrm>
          <a:prstGeom prst="rect">
            <a:avLst/>
          </a:prstGeom>
          <a:solidFill>
            <a:schemeClr val="bg2"/>
          </a:solidFill>
          <a:ln w="127000">
            <a:solidFill>
              <a:srgbClr val="262626"/>
            </a:solidFill>
            <a:beve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fontAlgn="auto">
              <a:lnSpc>
                <a:spcPts val="4000"/>
              </a:lnSpc>
              <a:buNone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请同学们拿出小练笔本，选取课文中描写的一个情景（人、景、事、情），结合课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文插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图，展开丰富的想象，把你仿佛看到什么，听到或想到什么写出来。</a:t>
            </a:r>
            <a:endParaRPr lang="zh-CN" altLang="en-US" sz="40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sym typeface="Adobe 黑体 Std R" pitchFamily="2" charset="-122"/>
            </a:endParaRPr>
          </a:p>
        </p:txBody>
      </p:sp>
      <p:pic>
        <p:nvPicPr>
          <p:cNvPr id="4" name="林海-琵琶语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434070" y="49479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3" showWhenStopped="1"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水面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1" r="23366"/>
          <a:stretch>
            <a:fillRect/>
          </a:stretch>
        </p:blipFill>
        <p:spPr bwMode="auto">
          <a:xfrm>
            <a:off x="2813719" y="4660792"/>
            <a:ext cx="2687240" cy="9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植物 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328" y="3400425"/>
            <a:ext cx="1951435" cy="32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植物 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9"/>
          <a:stretch>
            <a:fillRect/>
          </a:stretch>
        </p:blipFill>
        <p:spPr bwMode="auto">
          <a:xfrm>
            <a:off x="1163241" y="-2911078"/>
            <a:ext cx="2780109" cy="32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枫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53" y="32146"/>
            <a:ext cx="2897981" cy="21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枫叶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7561">
            <a:off x="4486276" y="1228725"/>
            <a:ext cx="71794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枫叶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7561">
            <a:off x="5498307" y="1400175"/>
            <a:ext cx="4845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枫叶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7561">
            <a:off x="4992291" y="891778"/>
            <a:ext cx="490538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枯树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48" y="1574101"/>
            <a:ext cx="2238375" cy="28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燕子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2" t="38788" r="41602" b="38788"/>
          <a:stretch>
            <a:fillRect/>
          </a:stretch>
        </p:blipFill>
        <p:spPr bwMode="auto">
          <a:xfrm>
            <a:off x="-1159669" y="835819"/>
            <a:ext cx="726281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燕子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2" t="38788" r="41602" b="38788"/>
          <a:stretch>
            <a:fillRect/>
          </a:stretch>
        </p:blipFill>
        <p:spPr bwMode="auto">
          <a:xfrm>
            <a:off x="-1159669" y="835819"/>
            <a:ext cx="726281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燕子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2" t="38788" r="41602" b="38788"/>
          <a:stretch>
            <a:fillRect/>
          </a:stretch>
        </p:blipFill>
        <p:spPr bwMode="auto">
          <a:xfrm>
            <a:off x="-1564482" y="1271588"/>
            <a:ext cx="613172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燕子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2" t="38788" r="41602" b="38788"/>
          <a:stretch>
            <a:fillRect/>
          </a:stretch>
        </p:blipFill>
        <p:spPr bwMode="auto">
          <a:xfrm>
            <a:off x="-1564482" y="1271588"/>
            <a:ext cx="613172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大雁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00550" y="1433513"/>
            <a:ext cx="1088231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大雁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00550" y="1268016"/>
            <a:ext cx="1110853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大雁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71763" y="804863"/>
            <a:ext cx="863203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大雁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71763" y="700088"/>
            <a:ext cx="881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大雁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71763" y="2201466"/>
            <a:ext cx="9525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大雁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71763" y="2059782"/>
            <a:ext cx="97155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大雁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39416" y="516732"/>
            <a:ext cx="898922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大雁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39416" y="383381"/>
            <a:ext cx="917972" cy="36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大雁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08447" y="2621757"/>
            <a:ext cx="87630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大雁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08447" y="2499123"/>
            <a:ext cx="895350" cy="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太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09" y="-303319"/>
            <a:ext cx="2438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荷花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19687" r="35352"/>
          <a:stretch>
            <a:fillRect/>
          </a:stretch>
        </p:blipFill>
        <p:spPr bwMode="auto">
          <a:xfrm>
            <a:off x="4893740" y="4097627"/>
            <a:ext cx="957263" cy="14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荷花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5" t="25024" r="40160" b="18291"/>
          <a:stretch>
            <a:fillRect/>
          </a:stretch>
        </p:blipFill>
        <p:spPr bwMode="auto">
          <a:xfrm>
            <a:off x="4049588" y="4136917"/>
            <a:ext cx="883444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7" name="鞋 2n"/>
          <p:cNvPicPr>
            <a:picLocks noChangeAspect="1" noChangeArrowheads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560" y="4139804"/>
            <a:ext cx="633413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8" name="鞋 1n"/>
          <p:cNvPicPr>
            <a:picLocks noChangeAspect="1" noChangeArrowheads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610" y="4155282"/>
            <a:ext cx="63460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34975" y="1094740"/>
            <a:ext cx="8498205" cy="26517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作业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布置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>
              <a:defRPr/>
            </a:pP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l">
              <a:defRPr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有感情地背诵这首词。</a:t>
            </a:r>
            <a:endParaRPr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l">
              <a:defRPr/>
            </a:pPr>
            <a:endParaRPr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l">
              <a:defRPr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搜集辛弃疾的其他作品，比较与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清平乐 村居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》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49" charset="-122"/>
                <a:ea typeface="幼圆" pitchFamily="49" charset="-122"/>
              </a:rPr>
              <a:t>的不同之处。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40805" y="5479255"/>
            <a:ext cx="29367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。</a:t>
            </a:r>
            <a:endParaRPr lang="zh-CN" altLang="en-US" sz="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Tm="248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C 0.01666 -0.00695 0.07916 -0.00926 0.10243 -0.04005 C 0.12604 -0.07083 0.12118 -0.15093 0.14097 -0.18495 C 0.16076 -0.21898 0.19913 -0.22361 0.221 -0.24398 C 0.24288 -0.26435 0.2618 -0.29375 0.27239 -0.30671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00" y="-1532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4.44444E-6 C -0.00121 0.02106 0.00313 0.08541 -0.00764 0.12592 C -0.0184 0.16643 -0.05399 0.19861 -0.06476 0.24351 C -0.07552 0.28842 -0.07031 0.36412 -0.07187 0.39583 " pathEditMode="relative" rAng="0" ptsTypes="aaaa">
                                      <p:cBhvr>
                                        <p:cTn id="8" dur="4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00" y="197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4.44444E-6 C 0.0599 -0.01458 0.24132 -0.1081 0.35955 -0.08726 C 0.47813 -0.06643 0.54271 0.10556 0.71024 0.125 C 0.87778 0.14445 1.22795 0.04977 1.36441 0.02987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1200" y="180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4.44444E-6 C 0.0599 -0.01458 0.24132 -0.1081 0.35955 -0.08726 C 0.47813 -0.06643 0.54271 0.10556 0.71024 0.125 C 0.87778 0.14445 1.22795 0.04977 1.36441 0.02987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1200" y="180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4" dur="3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7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6" dur="3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-1.66667E-6 -4.44444E-6 C 0.0599 -0.01458 0.24132 -0.1081 0.35955 -0.08726 C 0.47813 -0.06643 0.54271 0.10556 0.71024 0.125 C 0.87778 0.14445 1.22795 0.04977 1.36441 0.02987 " pathEditMode="relative" rAng="0" ptsTypes="aaaa">
                                      <p:cBhvr>
                                        <p:cTn id="18" dur="5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1200" y="180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-1.66667E-6 -4.44444E-6 C 0.0599 -0.01458 0.24132 -0.1081 0.35955 -0.08726 C 0.47813 -0.06643 0.54271 0.10556 0.71024 0.125 C 0.87778 0.14445 1.22795 0.04977 1.36441 0.02987 " pathEditMode="relative" rAng="0" ptsTypes="aaaa">
                                      <p:cBhvr>
                                        <p:cTn id="20" dur="5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1200" y="180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17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 calcmode="fmla" valueType="str">
                                      <p:cBhvr>
                                        <p:cTn id="22" dur="3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17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24" dur="3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75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2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2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2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3.05556E-6 3.7037E-7 C 0.01545 0.04768 0.07361 0.20741 0.09288 0.28611 C 0.11215 0.36458 0.10555 0.41528 0.1158 0.47106 C 0.12604 0.52685 0.14652 0.58981 0.15451 0.62106 " pathEditMode="relative" rAng="0" ptsTypes="aaaa">
                                      <p:cBhvr>
                                        <p:cTn id="58" dur="4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00" y="31042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200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Motion origin="layout" path="M -2.5E-6 -2.59259E-6 C 0.00816 0.05301 0.02986 0.23496 0.04913 0.31806 C 0.06841 0.40116 0.09393 0.44514 0.1158 0.49838 C 0.13768 0.55139 0.16667 0.60857 0.18004 0.6375 " pathEditMode="relative" rAng="0" ptsTypes="aaaa">
                                      <p:cBhvr>
                                        <p:cTn id="65" dur="4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00" y="3187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2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5E-6 1.11111E-6 C 0.01546 0.06134 0.07362 0.26643 0.09289 0.36759 C 0.11216 0.46852 0.10122 0.53727 0.1158 0.60532 C 0.13039 0.67315 0.16667 0.73935 0.18004 0.77454 " pathEditMode="relative" rAng="0" ptsTypes="aaaa">
                                      <p:cBhvr>
                                        <p:cTn id="72" dur="4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00" y="38727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1" presetClass="exit" presetSubtype="0" repeatCount="indefinite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14" dur="40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1" presetClass="exit" presetSubtype="0" repeatCount="indefinite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17" dur="400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xit" presetSubtype="0" repeatCount="indefinite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20" dur="400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1" presetClass="exit" presetSubtype="0" repeatCount="indefinite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23" dur="4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1" presetClass="exit" presetSubtype="0" repeatCount="indefinite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26" dur="4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1" presetClass="exit" presetSubtype="0" repeatCount="indefinite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29" dur="40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1" presetClass="exit" presetSubtype="0" repeatCount="indefinite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32" dur="40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xit" presetSubtype="0" repeatCount="indefinite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35" dur="40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1" presetClass="exit" presetSubtype="0" repeatCount="indefinite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38" dur="40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1" presetClass="exit" presetSubtype="0" repeatCount="indefinite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41" dur="4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5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6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03368 -0.04004 C 0.04079 -0.04907 0.05138 -0.05393 0.06232 -0.05393 C 0.075 -0.05393 0.08507 -0.04907 0.09218 -0.04004 L 0.12604 -4.07407E-6 " pathEditMode="relative" rAng="0" ptsTypes="FffFF">
                                      <p:cBhvr>
                                        <p:cTn id="153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4.07407E-6 L 0.03368 -0.04004 C 0.04079 -0.04907 0.05138 -0.05393 0.06232 -0.05393 C 0.075 -0.05393 0.08507 -0.04907 0.09218 -0.04004 L 0.12604 -4.07407E-6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2604 -4.07407E-6 L 0.15972 -0.04004 C 0.16684 -0.04907 0.17743 -0.05393 0.18836 -0.05393 C 0.20104 -0.05393 0.21111 -0.04907 0.21823 -0.04004 L 0.25208 -4.07407E-6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2604 -4.07407E-6 L 0.15972 -0.04004 C 0.16684 -0.04907 0.17743 -0.05393 0.18836 -0.05393 C 0.20104 -0.05393 0.21111 -0.04907 0.21823 -0.04004 L 0.25208 -4.07407E-6 " pathEditMode="relative" rAng="0" ptsTypes="FffFF">
                                      <p:cBhvr>
                                        <p:cTn id="159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4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25191 -4.07407E-6 L 0.28559 -0.04004 C 0.2927 -0.04907 0.30329 -0.05393 0.31423 -0.05393 C 0.32691 -0.05393 0.33698 -0.04907 0.34409 -0.04004 L 0.37795 -4.07407E-6 " pathEditMode="relative" rAng="0" ptsTypes="FffFF">
                                      <p:cBhvr>
                                        <p:cTn id="161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4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5191 -4.07407E-6 L 0.28559 -0.04004 C 0.2927 -0.04907 0.30329 -0.05393 0.31423 -0.05393 C 0.32691 -0.05393 0.33698 -0.04907 0.34409 -0.04004 L 0.37795 -4.07407E-6 " pathEditMode="relative" rAng="0" ptsTypes="FffFF">
                                      <p:cBhvr>
                                        <p:cTn id="16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4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37795 -4.07407E-6 L 0.41163 -0.04004 C 0.41875 -0.04907 0.42934 -0.05393 0.44027 -0.05393 C 0.45295 -0.05393 0.46302 -0.04907 0.47013 -0.04004 L 0.50399 -4.07407E-6 " pathEditMode="relative" rAng="0" ptsTypes="FffFF">
                                      <p:cBhvr>
                                        <p:cTn id="165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4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37795 -4.07407E-6 L 0.41163 -0.04004 C 0.41875 -0.04907 0.42934 -0.05393 0.44027 -0.05393 C 0.45295 -0.05393 0.46302 -0.04907 0.47013 -0.04004 L 0.50399 -4.07407E-6 " pathEditMode="relative" rAng="0" ptsTypes="FffFF">
                                      <p:cBhvr>
                                        <p:cTn id="167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4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0399 -4.07407E-6 L 0.53767 -0.04004 C 0.54479 -0.04907 0.55538 -0.05393 0.56632 -0.05393 C 0.57899 -0.05393 0.58906 -0.04907 0.59618 -0.04004 L 0.63003 -4.07407E-6 " pathEditMode="relative" rAng="0" ptsTypes="FffFF">
                                      <p:cBhvr>
                                        <p:cTn id="169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4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0399 -4.07407E-6 L 0.53767 -0.04004 C 0.54479 -0.04907 0.55538 -0.05393 0.56632 -0.05393 C 0.57899 -0.05393 0.58906 -0.04907 0.59618 -0.04004 L 0.63003 -4.07407E-6 " pathEditMode="relative" rAng="0" ptsTypes="FffFF">
                                      <p:cBhvr>
                                        <p:cTn id="171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4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62986 -4.07407E-6 L 0.66354 -0.04004 C 0.67066 -0.04907 0.68125 -0.05393 0.69218 -0.05393 C 0.70486 -0.05393 0.71493 -0.04907 0.72204 -0.04004 L 0.7559 -4.07407E-6 " pathEditMode="relative" rAng="0" ptsTypes="FffFF">
                                      <p:cBhvr>
                                        <p:cTn id="173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4" presetClass="pat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62986 -4.07407E-6 L 0.66354 -0.04004 C 0.67066 -0.04907 0.68125 -0.05393 0.69218 -0.05393 C 0.70486 -0.05393 0.71493 -0.04907 0.72204 -0.04004 L 0.7559 -4.07407E-6 " pathEditMode="relative" rAng="0" ptsTypes="FffFF">
                                      <p:cBhvr>
                                        <p:cTn id="175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4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.7559 -4.07407E-6 L 0.78958 -0.04004 C 0.7967 -0.04907 0.80729 -0.05393 0.81823 -0.05393 C 0.8309 -0.05393 0.84097 -0.04907 0.84809 -0.04004 L 0.88194 -4.07407E-6 " pathEditMode="relative" rAng="0" ptsTypes="FffFF">
                                      <p:cBhvr>
                                        <p:cTn id="177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4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0.7559 -4.07407E-6 L 0.78958 -0.04004 C 0.7967 -0.04907 0.80729 -0.05393 0.81823 -0.05393 C 0.8309 -0.05393 0.84097 -0.04907 0.84809 -0.04004 L 0.88194 -4.07407E-6 " pathEditMode="relative" rAng="0" ptsTypes="FffFF">
                                      <p:cBhvr>
                                        <p:cTn id="179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4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0.88194 -4.07407E-6 L 0.91562 -0.04004 C 0.92274 -0.04907 0.93333 -0.05393 0.94427 -0.05393 C 0.95694 -0.05393 0.96701 -0.04907 0.97413 -0.04004 L 1.00798 -4.07407E-6 " pathEditMode="relative" rAng="0" ptsTypes="FffFF">
                                      <p:cBhvr>
                                        <p:cTn id="181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4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88194 -4.07407E-6 L 0.91562 -0.04004 C 0.92274 -0.04907 0.93333 -0.05393 0.94427 -0.05393 C 0.95694 -0.05393 0.96701 -0.04907 0.97413 -0.04004 L 1.00798 -4.07407E-6 " pathEditMode="relative" rAng="0" ptsTypes="FffFF">
                                      <p:cBhvr>
                                        <p:cTn id="18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4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1.00798 -4.07407E-6 L 1.04166 -0.04004 C 1.04878 -0.04907 1.05937 -0.05393 1.07031 -0.05393 C 1.08298 -0.05393 1.09305 -0.04907 1.10017 -0.04004 L 1.13402 -4.07407E-6 " pathEditMode="relative" rAng="0" ptsTypes="FffFF">
                                      <p:cBhvr>
                                        <p:cTn id="185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4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1.00798 -4.07407E-6 L 1.04166 -0.04004 C 1.04878 -0.04907 1.05937 -0.05393 1.07031 -0.05393 C 1.08298 -0.05393 1.09305 -0.04907 1.10017 -0.04004 L 1.13402 -4.07407E-6 " pathEditMode="relative" rAng="0" ptsTypes="FffFF">
                                      <p:cBhvr>
                                        <p:cTn id="187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4" presetClass="path" presetSubtype="0" accel="50000" decel="50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1.13403 2.22222E-6 L 1.16702 -0.04005 C 1.17379 -0.04908 1.1842 -0.05394 1.19497 -0.05394 C 1.20712 -0.05394 1.21702 -0.04908 1.22379 -0.04005 L 1.2566 2.22222E-6 " pathEditMode="relative" rAng="0" ptsTypes="FffFF">
                                      <p:cBhvr>
                                        <p:cTn id="189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4" presetClass="path" presetSubtype="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1.13403 1.11111E-6 L 1.17066 -0.04005 C 1.1783 -0.04908 1.18976 -0.05394 1.20174 -0.05394 C 1.21528 -0.05394 1.22622 -0.04908 1.23385 -0.04005 L 1.27049 1.11111E-6 " pathEditMode="relative" rAng="0" ptsTypes="FffFF">
                                      <p:cBhvr>
                                        <p:cTn id="191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00" y="-2708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4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1.2566 -1.11111E-6 L 1.28959 -0.04005 C 1.29636 -0.04907 1.30677 -0.05393 1.31754 -0.05393 C 1.32969 -0.05393 1.33959 -0.04907 1.34636 -0.04005 L 1.37917 -1.11111E-6 " pathEditMode="relative" rAng="0" ptsTypes="FffFF">
                                      <p:cBhvr>
                                        <p:cTn id="193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00" y="-27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3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3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6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5"/>
            <a:ext cx="9144000" cy="5690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1580" y="1146810"/>
            <a:ext cx="6675120" cy="3225165"/>
          </a:xfrm>
        </p:spPr>
        <p:txBody>
          <a:bodyPr>
            <a:normAutofit fontScale="90000"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村居</a:t>
            </a:r>
            <a:b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5000" dirty="0">
                <a:latin typeface="楷体" panose="02010609060101010101" pitchFamily="49" charset="-122"/>
                <a:ea typeface="楷体" panose="02010609060101010101" pitchFamily="49" charset="-122"/>
              </a:rPr>
              <a:t>清 高鼎</a:t>
            </a:r>
            <a:b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  草长莺飞二月天，</a:t>
            </a:r>
            <a:b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  拂堤杨柳醉春烟。</a:t>
            </a:r>
            <a:b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  儿童散学归来早，</a:t>
            </a:r>
            <a:b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  忙趁东风放纸鸢。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草地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7"/>
          <a:stretch>
            <a:fillRect/>
          </a:stretch>
        </p:blipFill>
        <p:spPr bwMode="auto">
          <a:xfrm>
            <a:off x="9525" y="3867151"/>
            <a:ext cx="9134475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星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t="15427" r="36003" b="32558"/>
          <a:stretch>
            <a:fillRect/>
          </a:stretch>
        </p:blipFill>
        <p:spPr bwMode="auto">
          <a:xfrm rot="-1265136">
            <a:off x="5455444" y="567929"/>
            <a:ext cx="34528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星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t="15427" r="36003" b="32558"/>
          <a:stretch>
            <a:fillRect/>
          </a:stretch>
        </p:blipFill>
        <p:spPr bwMode="auto">
          <a:xfrm>
            <a:off x="5800725" y="491729"/>
            <a:ext cx="2428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星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t="15427" r="36003" b="32558"/>
          <a:stretch>
            <a:fillRect/>
          </a:stretch>
        </p:blipFill>
        <p:spPr bwMode="auto">
          <a:xfrm rot="-2080551">
            <a:off x="7583092" y="539354"/>
            <a:ext cx="32504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星星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t="15427" r="36003" b="32558"/>
          <a:stretch>
            <a:fillRect/>
          </a:stretch>
        </p:blipFill>
        <p:spPr bwMode="auto">
          <a:xfrm rot="-675178">
            <a:off x="6621067" y="415529"/>
            <a:ext cx="486965" cy="4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星星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t="15427" r="36003" b="32558"/>
          <a:stretch>
            <a:fillRect/>
          </a:stretch>
        </p:blipFill>
        <p:spPr bwMode="auto">
          <a:xfrm rot="-3171813">
            <a:off x="7142560" y="414338"/>
            <a:ext cx="325041" cy="3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星星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t="15427" r="36003" b="32558"/>
          <a:stretch>
            <a:fillRect/>
          </a:stretch>
        </p:blipFill>
        <p:spPr bwMode="auto">
          <a:xfrm rot="1611279">
            <a:off x="6121004" y="401241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月1"/>
          <p:cNvSpPr>
            <a:spLocks noChangeArrowheads="1"/>
          </p:cNvSpPr>
          <p:nvPr/>
        </p:nvSpPr>
        <p:spPr bwMode="auto">
          <a:xfrm>
            <a:off x="5103019" y="1200150"/>
            <a:ext cx="342900" cy="6858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月1"/>
          <p:cNvSpPr>
            <a:spLocks noChangeShapeType="1"/>
          </p:cNvSpPr>
          <p:nvPr/>
        </p:nvSpPr>
        <p:spPr bwMode="auto">
          <a:xfrm flipV="1">
            <a:off x="5274469" y="22622"/>
            <a:ext cx="0" cy="124063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4111" name="星星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t="24074" r="45624" b="38280"/>
          <a:stretch>
            <a:fillRect/>
          </a:stretch>
        </p:blipFill>
        <p:spPr bwMode="auto">
          <a:xfrm>
            <a:off x="5522119" y="1481138"/>
            <a:ext cx="32504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星星2"/>
          <p:cNvSpPr>
            <a:spLocks noChangeShapeType="1"/>
          </p:cNvSpPr>
          <p:nvPr/>
        </p:nvSpPr>
        <p:spPr bwMode="auto">
          <a:xfrm flipV="1">
            <a:off x="5686425" y="104776"/>
            <a:ext cx="0" cy="1440656"/>
          </a:xfrm>
          <a:prstGeom prst="line">
            <a:avLst/>
          </a:prstGeom>
          <a:noFill/>
          <a:ln w="28575">
            <a:solidFill>
              <a:srgbClr val="FABF8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4113" name="星星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t="24074" r="45624" b="38280"/>
          <a:stretch>
            <a:fillRect/>
          </a:stretch>
        </p:blipFill>
        <p:spPr bwMode="auto">
          <a:xfrm rot="2125358">
            <a:off x="5819776" y="1062038"/>
            <a:ext cx="46910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星星3"/>
          <p:cNvSpPr>
            <a:spLocks noChangeShapeType="1"/>
          </p:cNvSpPr>
          <p:nvPr/>
        </p:nvSpPr>
        <p:spPr bwMode="auto">
          <a:xfrm flipV="1">
            <a:off x="6043613" y="-244078"/>
            <a:ext cx="1191" cy="1441847"/>
          </a:xfrm>
          <a:prstGeom prst="line">
            <a:avLst/>
          </a:prstGeom>
          <a:noFill/>
          <a:ln w="28575">
            <a:solidFill>
              <a:srgbClr val="31859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4115" name="星星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t="24074" r="45624" b="38280"/>
          <a:stretch>
            <a:fillRect/>
          </a:stretch>
        </p:blipFill>
        <p:spPr bwMode="auto">
          <a:xfrm rot="1799200">
            <a:off x="6043612" y="1514475"/>
            <a:ext cx="585788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星星4"/>
          <p:cNvSpPr>
            <a:spLocks noChangeShapeType="1"/>
          </p:cNvSpPr>
          <p:nvPr/>
        </p:nvSpPr>
        <p:spPr bwMode="auto">
          <a:xfrm flipV="1">
            <a:off x="6319838" y="252413"/>
            <a:ext cx="0" cy="1440656"/>
          </a:xfrm>
          <a:prstGeom prst="line">
            <a:avLst/>
          </a:prstGeom>
          <a:noFill/>
          <a:ln w="28575">
            <a:solidFill>
              <a:srgbClr val="93B3D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117" name="月5"/>
          <p:cNvSpPr>
            <a:spLocks noChangeArrowheads="1"/>
          </p:cNvSpPr>
          <p:nvPr/>
        </p:nvSpPr>
        <p:spPr bwMode="auto">
          <a:xfrm flipH="1">
            <a:off x="6880623" y="1481137"/>
            <a:ext cx="445294" cy="890588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8" name="月5"/>
          <p:cNvSpPr>
            <a:spLocks noChangeShapeType="1"/>
          </p:cNvSpPr>
          <p:nvPr/>
        </p:nvSpPr>
        <p:spPr bwMode="auto">
          <a:xfrm flipV="1">
            <a:off x="7110413" y="116682"/>
            <a:ext cx="1191" cy="144065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4119" name="星星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t="24074" r="45624" b="38280"/>
          <a:stretch>
            <a:fillRect/>
          </a:stretch>
        </p:blipFill>
        <p:spPr bwMode="auto">
          <a:xfrm rot="-1075682">
            <a:off x="7337823" y="1285875"/>
            <a:ext cx="369094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星星6"/>
          <p:cNvSpPr>
            <a:spLocks noChangeShapeType="1"/>
          </p:cNvSpPr>
          <p:nvPr/>
        </p:nvSpPr>
        <p:spPr bwMode="auto">
          <a:xfrm flipV="1">
            <a:off x="7529513" y="-72629"/>
            <a:ext cx="0" cy="1440657"/>
          </a:xfrm>
          <a:prstGeom prst="line">
            <a:avLst/>
          </a:prstGeom>
          <a:noFill/>
          <a:ln w="28575">
            <a:solidFill>
              <a:srgbClr val="36609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3101" name="图片 3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07756"/>
            <a:ext cx="9134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664818" y="2575815"/>
            <a:ext cx="4482386" cy="701279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清平乐 村居</a:t>
            </a:r>
            <a:endParaRPr lang="zh-CN" altLang="en-US" sz="33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31" name="Picture 3" descr="00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2083594" y="2306241"/>
            <a:ext cx="758429" cy="10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00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91" y="2792016"/>
            <a:ext cx="70127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36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nyingkua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99000" y="508000"/>
            <a:ext cx="3833440" cy="469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5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933857" y="1651000"/>
            <a:ext cx="646331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zh-CN" sz="3000">
              <a:solidFill>
                <a:srgbClr val="FFFF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graphicFrame>
        <p:nvGraphicFramePr>
          <p:cNvPr id="16390" name="Object 9"/>
          <p:cNvGraphicFramePr>
            <a:graphicFrameLocks noChangeAspect="1"/>
          </p:cNvGraphicFramePr>
          <p:nvPr/>
        </p:nvGraphicFramePr>
        <p:xfrm>
          <a:off x="611560" y="508000"/>
          <a:ext cx="408744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照片" r:id="rId2" imgW="3762375" imgH="4791075" progId="">
                  <p:embed/>
                </p:oleObj>
              </mc:Choice>
              <mc:Fallback>
                <p:oleObj name="Photo Editor 照片" r:id="rId2" imgW="3762375" imgH="4791075" progId="">
                  <p:embed/>
                  <p:pic>
                    <p:nvPicPr>
                      <p:cNvPr id="0" name="Object 9" descr="image21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508000"/>
                        <a:ext cx="4087440" cy="4699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916170" y="1104900"/>
            <a:ext cx="374205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辛弃疾</a:t>
            </a:r>
            <a:r>
              <a:rPr kumimoji="1"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字幼安，号稼轩，历城（今山东济南</a:t>
            </a:r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人，南宋爱国词人。一生主张抗金，渴望恢复中原。著有词集</a:t>
            </a:r>
            <a:r>
              <a:rPr kumimoji="1"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稼轩长短句</a:t>
            </a:r>
            <a:r>
              <a:rPr kumimoji="1"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6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5"/>
            <a:ext cx="9144000" cy="5690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950" y="2336800"/>
            <a:ext cx="7628255" cy="1050925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ts val="3000"/>
              </a:lnSpc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清平乐 村居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(宋 辛弃疾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b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b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茅檐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低小，</a:t>
            </a:r>
            <a:b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溪上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青青草。</a:t>
            </a:r>
            <a:b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醉里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吴音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相媚好，          </a:t>
            </a:r>
            <a:b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白发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谁家翁媪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（ǎo）。</a:t>
            </a:r>
            <a:b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b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大儿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锄豆溪东，</a:t>
            </a:r>
            <a:b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中儿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正织鸡笼。</a:t>
            </a:r>
            <a:b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最喜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小儿无赖，                </a:t>
            </a:r>
            <a:b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溪头/卧剥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（bāo）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莲蓬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（péng）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04470" y="633095"/>
            <a:ext cx="1871980" cy="64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2735" y="633095"/>
            <a:ext cx="16960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词牌名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076450" y="737235"/>
            <a:ext cx="489585" cy="1714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384935" y="1315720"/>
            <a:ext cx="10795" cy="56832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11125" y="1884045"/>
            <a:ext cx="2558415" cy="31832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92735" y="2049780"/>
            <a:ext cx="2614930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中国古代，词人写成了一首词，会按照一定的旋律来吟唱，这旋律的名称，就是词牌名，它表示的是一种曲调，一种节奏。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732270" y="1632585"/>
            <a:ext cx="1353820" cy="8293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891655" y="1757680"/>
            <a:ext cx="14281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上阙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732270" y="3387090"/>
            <a:ext cx="1353820" cy="8293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891655" y="3512185"/>
            <a:ext cx="10985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下阙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>
            <a:endCxn id="10" idx="1"/>
          </p:cNvCxnSpPr>
          <p:nvPr/>
        </p:nvCxnSpPr>
        <p:spPr>
          <a:xfrm>
            <a:off x="6080760" y="2040255"/>
            <a:ext cx="651510" cy="6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2" idx="1"/>
          </p:cNvCxnSpPr>
          <p:nvPr/>
        </p:nvCxnSpPr>
        <p:spPr>
          <a:xfrm>
            <a:off x="6083935" y="3793490"/>
            <a:ext cx="648335" cy="82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987675" y="1417320"/>
            <a:ext cx="2592705" cy="14401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83485" y="408940"/>
            <a:ext cx="3816985" cy="720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39975" y="337185"/>
            <a:ext cx="2016125" cy="7918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60065" y="1273175"/>
            <a:ext cx="2592070" cy="18002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87675" y="3289300"/>
            <a:ext cx="2952750" cy="16567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3923928" y="1489348"/>
            <a:ext cx="4608512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hlinkClick r:id="rId4" action="ppaction://hlinksldjump"/>
          </p:cNvPr>
          <p:cNvSpPr/>
          <p:nvPr/>
        </p:nvSpPr>
        <p:spPr>
          <a:xfrm>
            <a:off x="5940152" y="4225652"/>
            <a:ext cx="2232248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hlinkClick r:id="rId5" action="ppaction://hlinksldjump"/>
          </p:cNvPr>
          <p:cNvSpPr/>
          <p:nvPr/>
        </p:nvSpPr>
        <p:spPr>
          <a:xfrm>
            <a:off x="-71566" y="374938"/>
            <a:ext cx="410445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hlinkClick r:id="rId6" action="ppaction://hlinksldjump"/>
          </p:cNvPr>
          <p:cNvSpPr/>
          <p:nvPr/>
        </p:nvSpPr>
        <p:spPr>
          <a:xfrm>
            <a:off x="3851920" y="2929508"/>
            <a:ext cx="3456384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>
            <a:hlinkClick r:id="rId7" action="ppaction://hlinksldjump"/>
          </p:cNvPr>
          <p:cNvSpPr/>
          <p:nvPr/>
        </p:nvSpPr>
        <p:spPr>
          <a:xfrm>
            <a:off x="0" y="4380865"/>
            <a:ext cx="4032885" cy="12242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31595" y="2857500"/>
            <a:ext cx="2807970" cy="1368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3"/>
            <a:ext cx="9144000" cy="5684363"/>
          </a:xfrm>
          <a:prstGeom prst="rect">
            <a:avLst/>
          </a:prstGeom>
        </p:spPr>
      </p:pic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331640" y="841276"/>
            <a:ext cx="6480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3600" b="1" dirty="0">
                <a:solidFill>
                  <a:srgbClr val="000C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最喜小儿无赖，溪头卧剥莲蓬。</a:t>
            </a:r>
            <a:endParaRPr lang="zh-CN" altLang="zh-CN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</a:endParaRPr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/>
        </p:nvSpPr>
        <p:spPr>
          <a:xfrm>
            <a:off x="8532440" y="5089748"/>
            <a:ext cx="432048" cy="432048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88970" y="841375"/>
            <a:ext cx="144843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无赖</a:t>
            </a:r>
            <a:endParaRPr lang="zh-CN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840" y="2537460"/>
            <a:ext cx="14027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无赖</a:t>
            </a:r>
            <a:endParaRPr lang="zh-CN" altLang="zh-CN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099945" y="1812925"/>
            <a:ext cx="720090" cy="208851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88970" y="2079625"/>
            <a:ext cx="517906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今义：刁钻、撒泼的坏人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文义：可爱、顽皮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8"/>
            <a:ext cx="9144000" cy="5684363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95736" y="841276"/>
            <a:ext cx="5338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0C0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rPr>
              <a:t>茅檐低小，溪上青青草。</a:t>
            </a:r>
            <a:endParaRPr lang="zh-CN" altLang="en-US" sz="3600" b="1" dirty="0">
              <a:solidFill>
                <a:srgbClr val="000C0C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4" name="动作按钮: 后退或前一项 3">
            <a:hlinkClick r:id="rId2" action="ppaction://hlinksldjump" highlightClick="1"/>
          </p:cNvPr>
          <p:cNvSpPr/>
          <p:nvPr/>
        </p:nvSpPr>
        <p:spPr>
          <a:xfrm>
            <a:off x="8532440" y="5089748"/>
            <a:ext cx="432048" cy="432048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6996_173948682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370" y="284480"/>
            <a:ext cx="7773035" cy="5191760"/>
          </a:xfrm>
          <a:prstGeom prst="rect">
            <a:avLst/>
          </a:prstGeom>
        </p:spPr>
      </p:pic>
      <p:pic>
        <p:nvPicPr>
          <p:cNvPr id="3" name="图片 2" descr="6647776_130441369119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514985" y="417195"/>
            <a:ext cx="7932420" cy="49269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370" y="254635"/>
            <a:ext cx="7682865" cy="5221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 eaLnBrk="1" hangingPunct="1">
          <a:lnSpc>
            <a:spcPct val="100000"/>
          </a:lnSpc>
          <a:spcBef>
            <a:spcPct val="0"/>
          </a:spcBef>
          <a:buFontTx/>
          <a:buNone/>
          <a:defRPr lang="zh-CN" altLang="zh-CN" sz="3600" b="1" dirty="0">
            <a:solidFill>
              <a:srgbClr val="000C0C"/>
            </a:solidFill>
            <a:latin typeface="黑体" panose="02010609060101010101" pitchFamily="49" charset="-122"/>
            <a:ea typeface="黑体" panose="02010609060101010101" pitchFamily="49" charset="-122"/>
            <a:cs typeface="楷体_GB2312"/>
            <a:sym typeface="Calibri" panose="020F050202020403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WPS 演示</Application>
  <PresentationFormat>全屏显示(16:10)</PresentationFormat>
  <Paragraphs>62</Paragraphs>
  <Slides>18</Slides>
  <Notes>0</Notes>
  <HiddenSlides>0</HiddenSlides>
  <MMClips>3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黑体</vt:lpstr>
      <vt:lpstr>楷体_GB2312</vt:lpstr>
      <vt:lpstr>Calibri</vt:lpstr>
      <vt:lpstr>楷体</vt:lpstr>
      <vt:lpstr>等线</vt:lpstr>
      <vt:lpstr>华文琥珀</vt:lpstr>
      <vt:lpstr>Times New Roman</vt:lpstr>
      <vt:lpstr>隶书</vt:lpstr>
      <vt:lpstr>微软雅黑</vt:lpstr>
      <vt:lpstr>幼圆</vt:lpstr>
      <vt:lpstr>Adobe 黑体 Std R</vt:lpstr>
      <vt:lpstr>新宋体</vt:lpstr>
      <vt:lpstr>Office 主题</vt:lpstr>
      <vt:lpstr>PowerPoint 演示文稿</vt:lpstr>
      <vt:lpstr>村居 清 高鼎   草长莺飞二月天，   拂堤杨柳醉春烟。   儿童散学归来早，   忙趁东风放纸鸢。</vt:lpstr>
      <vt:lpstr>PowerPoint 演示文稿</vt:lpstr>
      <vt:lpstr>PowerPoint 演示文稿</vt:lpstr>
      <vt:lpstr>        清平乐 村居(宋 辛弃疾)  茅檐/低小，   溪上/青青草。        醉里/吴音/相媚好，                   白发/谁家翁媪（ǎo）？            大儿/锄豆溪东，     中儿/正织鸡笼。     最喜/小儿无赖，                               溪头/卧剥（bāo）莲蓬（péng）。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清平乐 村居  (宋 辛弃疾) 茅檐低小，   溪上青青草。       醉里吴音相媚好，               白发谁家翁媪。            大儿锄豆溪东，     中儿正织鸡笼。     最喜小儿无赖，                     溪头卧剥莲蓬。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lidan</dc:creator>
  <cp:lastModifiedBy>Administrator</cp:lastModifiedBy>
  <cp:revision>115</cp:revision>
  <dcterms:created xsi:type="dcterms:W3CDTF">2013-11-01T05:38:00Z</dcterms:created>
  <dcterms:modified xsi:type="dcterms:W3CDTF">2016-12-22T06:43:59Z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